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1" r:id="rId5"/>
  </p:sldMasterIdLst>
  <p:notesMasterIdLst>
    <p:notesMasterId r:id="rId26"/>
  </p:notesMasterIdLst>
  <p:sldIdLst>
    <p:sldId id="260" r:id="rId6"/>
    <p:sldId id="262" r:id="rId7"/>
    <p:sldId id="280" r:id="rId8"/>
    <p:sldId id="319" r:id="rId9"/>
    <p:sldId id="283" r:id="rId10"/>
    <p:sldId id="284" r:id="rId11"/>
    <p:sldId id="348" r:id="rId12"/>
    <p:sldId id="343" r:id="rId13"/>
    <p:sldId id="346" r:id="rId14"/>
    <p:sldId id="351" r:id="rId15"/>
    <p:sldId id="352" r:id="rId16"/>
    <p:sldId id="354" r:id="rId17"/>
    <p:sldId id="355" r:id="rId18"/>
    <p:sldId id="356" r:id="rId19"/>
    <p:sldId id="357" r:id="rId20"/>
    <p:sldId id="360" r:id="rId21"/>
    <p:sldId id="361" r:id="rId22"/>
    <p:sldId id="347" r:id="rId23"/>
    <p:sldId id="318" r:id="rId24"/>
    <p:sldId id="259" r:id="rId25"/>
  </p:sldIdLst>
  <p:sldSz cx="12192000" cy="6858000"/>
  <p:notesSz cx="6858000" cy="9144000"/>
  <p:embeddedFontLs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Segoe UI" panose="020B0502040204020203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wlett-Packard Company" initials="HC" lastIdx="1" clrIdx="0"/>
  <p:cmAuthor id="2" name="gayathrichandran99@outlook.com" initials="g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5C"/>
    <a:srgbClr val="00A9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825" autoAdjust="0"/>
    <p:restoredTop sz="93009" autoAdjust="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>
        <p:guide orient="horz" pos="215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21" Type="http://schemas.openxmlformats.org/officeDocument/2006/relationships/slide" Target="slides/slide16.xml"/><Relationship Id="rId34" Type="http://schemas.openxmlformats.org/officeDocument/2006/relationships/font" Target="fonts/font8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7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6.fntdata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2.fntdata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F55B54-7F19-491C-954E-C56B6374E828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ECE06-FE72-4077-967E-BB3E088599CE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CE06-FE72-4077-967E-BB3E088599CE}" type="slidenum">
              <a:rPr lang="en-IN" smtClean="0"/>
              <a:t>2</a:t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ECE06-FE72-4077-967E-BB3E088599CE}" type="slidenum">
              <a:rPr lang="en-IN" smtClean="0"/>
              <a:t>19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1875399"/>
            <a:ext cx="5992368" cy="2387600"/>
          </a:xfrm>
        </p:spPr>
        <p:txBody>
          <a:bodyPr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lang="en-US" sz="4400" b="0" i="0" smtClean="0">
                <a:solidFill>
                  <a:schemeClr val="bg1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b="0" i="0">
                <a:effectLst/>
                <a:latin typeface="Segoe UI" panose="020B0502040204020203" pitchFamily="34" charset="0"/>
              </a:rPr>
              <a:t>Course Title, module title and topic of video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599" y="4355074"/>
            <a:ext cx="6436659" cy="1525773"/>
          </a:xfrm>
        </p:spPr>
        <p:txBody>
          <a:bodyPr/>
          <a:lstStyle>
            <a:lvl1pPr marL="0" indent="0" algn="l">
              <a:buNone/>
              <a:defRPr lang="en-US" b="0" i="0" smtClean="0">
                <a:solidFill>
                  <a:srgbClr val="00A994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b="0" i="0">
                <a:effectLst/>
                <a:latin typeface="Segoe UI" panose="020B0502040204020203" pitchFamily="34" charset="0"/>
              </a:rPr>
              <a:t>Faculty Name</a:t>
            </a:r>
          </a:p>
          <a:p>
            <a:r>
              <a:rPr lang="en-US" b="0" i="0">
                <a:effectLst/>
                <a:latin typeface="Segoe UI" panose="020B0502040204020203" pitchFamily="34" charset="0"/>
              </a:rPr>
              <a:t>Department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1875399"/>
            <a:ext cx="5992368" cy="2387600"/>
          </a:xfrm>
        </p:spPr>
        <p:txBody>
          <a:bodyPr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lang="en-US" sz="4400" b="0" i="0" smtClean="0">
                <a:solidFill>
                  <a:schemeClr val="bg1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b="0" i="0">
                <a:effectLst/>
                <a:latin typeface="Segoe UI" panose="020B0502040204020203" pitchFamily="34" charset="0"/>
              </a:rPr>
              <a:t>Course Title, module title and topic of video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599" y="4355074"/>
            <a:ext cx="6436659" cy="1525773"/>
          </a:xfrm>
        </p:spPr>
        <p:txBody>
          <a:bodyPr/>
          <a:lstStyle>
            <a:lvl1pPr marL="0" indent="0" algn="l">
              <a:buNone/>
              <a:defRPr lang="en-US" b="0" i="0" smtClean="0">
                <a:solidFill>
                  <a:srgbClr val="00A994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b="0" i="0">
                <a:effectLst/>
                <a:latin typeface="Segoe UI" panose="020B0502040204020203" pitchFamily="34" charset="0"/>
              </a:rPr>
              <a:t>Faculty Name</a:t>
            </a:r>
          </a:p>
          <a:p>
            <a:r>
              <a:rPr lang="en-US" b="0" i="0">
                <a:effectLst/>
                <a:latin typeface="Segoe UI" panose="020B0502040204020203" pitchFamily="34" charset="0"/>
              </a:rPr>
              <a:t>Department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9830054" cy="283483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9830054" cy="14907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9704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489704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1212" y="72224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1432" y="722249"/>
            <a:ext cx="5681472" cy="54499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61212" y="2322449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98957" y="713105"/>
            <a:ext cx="370478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1432" y="713105"/>
            <a:ext cx="5910072" cy="545909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98957" y="2313305"/>
            <a:ext cx="370478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9830054" cy="283483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9830054" cy="149077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9704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489704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7538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982370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9265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KCT  |  KOED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1870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305C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7" cy="685799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1432" y="365125"/>
            <a:ext cx="87538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1432" y="1825625"/>
            <a:ext cx="982370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51432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fld id="{38BBE685-D14C-4900-8D59-115014148342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0588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KCT  |  KOED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93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305C"/>
                </a:solidFill>
                <a:latin typeface="Montserrat" panose="00000500000000000000" pitchFamily="2" charset="0"/>
              </a:defRPr>
            </a:lvl1pPr>
          </a:lstStyle>
          <a:p>
            <a:fld id="{4AD51EEE-AB63-4DA6-9F1F-5936DDA55F0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305C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305C"/>
          </a:solidFill>
          <a:latin typeface="Montserrat" panose="000005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mongodb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oolors.c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838583"/>
            <a:ext cx="9254576" cy="1180834"/>
          </a:xfrm>
        </p:spPr>
        <p:txBody>
          <a:bodyPr>
            <a:noAutofit/>
          </a:bodyPr>
          <a:lstStyle/>
          <a:p>
            <a:pPr marL="0" marR="0" indent="4572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48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Blood Share </a:t>
            </a:r>
            <a:r>
              <a:rPr lang="en-IN" sz="4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Hub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209527" y="4429934"/>
            <a:ext cx="6982473" cy="1797162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Guide name : </a:t>
            </a:r>
            <a:r>
              <a:rPr lang="en-IN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Dr.</a:t>
            </a:r>
            <a:r>
              <a:rPr lang="en-IN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L.DHANABAL</a:t>
            </a:r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Submitted By,</a:t>
            </a:r>
          </a:p>
          <a:p>
            <a:pPr algn="just">
              <a:lnSpc>
                <a:spcPct val="100000"/>
              </a:lnSpc>
            </a:pPr>
            <a:r>
              <a:rPr lang="en-US" altLang="en-IN" sz="3000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Sriram S (23MCA058)</a:t>
            </a:r>
            <a:endParaRPr altLang="en-IN" sz="3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475B09D-A914-675D-FFF9-AA915A9010F7}"/>
              </a:ext>
            </a:extLst>
          </p:cNvPr>
          <p:cNvSpPr txBox="1"/>
          <p:nvPr/>
        </p:nvSpPr>
        <p:spPr>
          <a:xfrm>
            <a:off x="1162050" y="1729859"/>
            <a:ext cx="76009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Level 0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65E6EA-65AC-7E9C-BBA8-80592B1D01DE}"/>
              </a:ext>
            </a:extLst>
          </p:cNvPr>
          <p:cNvSpPr txBox="1"/>
          <p:nvPr/>
        </p:nvSpPr>
        <p:spPr>
          <a:xfrm>
            <a:off x="1162050" y="76783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FLOW DIAGRAM</a:t>
            </a:r>
            <a:endParaRPr lang="en-US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C55086-BBE0-0D2B-36F1-98E7FF26C7D3}"/>
              </a:ext>
            </a:extLst>
          </p:cNvPr>
          <p:cNvSpPr/>
          <p:nvPr/>
        </p:nvSpPr>
        <p:spPr>
          <a:xfrm>
            <a:off x="2219324" y="3777241"/>
            <a:ext cx="1285875" cy="447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Donor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D4111D-912B-B360-2FFB-67E968D5009D}"/>
              </a:ext>
            </a:extLst>
          </p:cNvPr>
          <p:cNvSpPr/>
          <p:nvPr/>
        </p:nvSpPr>
        <p:spPr>
          <a:xfrm>
            <a:off x="7886699" y="3777240"/>
            <a:ext cx="1285875" cy="447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Admin</a:t>
            </a:r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AC6AB81-12A1-7E7C-B4EF-5B2636809450}"/>
              </a:ext>
            </a:extLst>
          </p:cNvPr>
          <p:cNvSpPr/>
          <p:nvPr/>
        </p:nvSpPr>
        <p:spPr>
          <a:xfrm>
            <a:off x="4648200" y="3638550"/>
            <a:ext cx="1790700" cy="74336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Blood Share Hub</a:t>
            </a:r>
            <a:endParaRPr lang="en-IN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EFEDE0-8412-8EC6-56C4-5767C0763555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3505199" y="4001079"/>
            <a:ext cx="1143001" cy="9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0F8FA4D-39C8-DDE9-8077-4C275839D96D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438900" y="4001078"/>
            <a:ext cx="1447799" cy="9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568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00840-C664-06A6-3122-EE437E550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694" y="84137"/>
            <a:ext cx="8753856" cy="132556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9FCEB8-5313-FBB1-61C8-A89573C32907}"/>
              </a:ext>
            </a:extLst>
          </p:cNvPr>
          <p:cNvSpPr/>
          <p:nvPr/>
        </p:nvSpPr>
        <p:spPr>
          <a:xfrm>
            <a:off x="2009775" y="1571625"/>
            <a:ext cx="1190625" cy="33337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Donor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0B4B03C-564A-F5BF-3EB3-BDA605A2AD70}"/>
              </a:ext>
            </a:extLst>
          </p:cNvPr>
          <p:cNvSpPr/>
          <p:nvPr/>
        </p:nvSpPr>
        <p:spPr>
          <a:xfrm>
            <a:off x="4333875" y="1381124"/>
            <a:ext cx="1162050" cy="69532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Login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505658-CAE9-6766-745D-E4BD18F1170A}"/>
              </a:ext>
            </a:extLst>
          </p:cNvPr>
          <p:cNvCxnSpPr/>
          <p:nvPr/>
        </p:nvCxnSpPr>
        <p:spPr>
          <a:xfrm>
            <a:off x="6619875" y="1952625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5936B53-5F51-5B08-6A5A-354874EF9526}"/>
              </a:ext>
            </a:extLst>
          </p:cNvPr>
          <p:cNvCxnSpPr/>
          <p:nvPr/>
        </p:nvCxnSpPr>
        <p:spPr>
          <a:xfrm>
            <a:off x="6619875" y="1559719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8E3F1F-901A-5ECA-A413-BEDA5F73CBBF}"/>
              </a:ext>
            </a:extLst>
          </p:cNvPr>
          <p:cNvCxnSpPr>
            <a:cxnSpLocks/>
          </p:cNvCxnSpPr>
          <p:nvPr/>
        </p:nvCxnSpPr>
        <p:spPr>
          <a:xfrm flipV="1">
            <a:off x="6619875" y="155971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0A238E9-5D42-39AB-4CEE-4598EF9882D2}"/>
              </a:ext>
            </a:extLst>
          </p:cNvPr>
          <p:cNvCxnSpPr>
            <a:cxnSpLocks/>
          </p:cNvCxnSpPr>
          <p:nvPr/>
        </p:nvCxnSpPr>
        <p:spPr>
          <a:xfrm flipV="1">
            <a:off x="6867525" y="155971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2CD7D7E-42F2-5AED-C022-AB4AAA7E776C}"/>
              </a:ext>
            </a:extLst>
          </p:cNvPr>
          <p:cNvSpPr txBox="1"/>
          <p:nvPr/>
        </p:nvSpPr>
        <p:spPr>
          <a:xfrm>
            <a:off x="7010400" y="1571625"/>
            <a:ext cx="134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Donor_Db</a:t>
            </a:r>
            <a:endParaRPr lang="en-IN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DB96F69-E8D7-2C87-9C4B-31B5ABF0998E}"/>
              </a:ext>
            </a:extLst>
          </p:cNvPr>
          <p:cNvCxnSpPr>
            <a:stCxn id="3" idx="3"/>
            <a:endCxn id="4" idx="2"/>
          </p:cNvCxnSpPr>
          <p:nvPr/>
        </p:nvCxnSpPr>
        <p:spPr>
          <a:xfrm flipV="1">
            <a:off x="3200400" y="1728787"/>
            <a:ext cx="1133475" cy="9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06C4321-878E-9E12-1E2B-072A87214DD2}"/>
              </a:ext>
            </a:extLst>
          </p:cNvPr>
          <p:cNvCxnSpPr>
            <a:stCxn id="4" idx="6"/>
          </p:cNvCxnSpPr>
          <p:nvPr/>
        </p:nvCxnSpPr>
        <p:spPr>
          <a:xfrm>
            <a:off x="5495925" y="1728787"/>
            <a:ext cx="112395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7AB3E06-AB33-8BE5-EB15-265F32C60782}"/>
              </a:ext>
            </a:extLst>
          </p:cNvPr>
          <p:cNvSpPr/>
          <p:nvPr/>
        </p:nvSpPr>
        <p:spPr>
          <a:xfrm>
            <a:off x="5705475" y="2867024"/>
            <a:ext cx="1762126" cy="69532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View profile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B5F176-F779-A7A7-9FC4-46DC5F26955B}"/>
              </a:ext>
            </a:extLst>
          </p:cNvPr>
          <p:cNvCxnSpPr/>
          <p:nvPr/>
        </p:nvCxnSpPr>
        <p:spPr>
          <a:xfrm>
            <a:off x="8686800" y="3438525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3F26F9C-95E6-518A-D14E-71C808D3BE3A}"/>
              </a:ext>
            </a:extLst>
          </p:cNvPr>
          <p:cNvCxnSpPr/>
          <p:nvPr/>
        </p:nvCxnSpPr>
        <p:spPr>
          <a:xfrm>
            <a:off x="8686800" y="3045619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8096DDD-5B47-A403-41EC-8BCD9218B9D3}"/>
              </a:ext>
            </a:extLst>
          </p:cNvPr>
          <p:cNvCxnSpPr>
            <a:cxnSpLocks/>
          </p:cNvCxnSpPr>
          <p:nvPr/>
        </p:nvCxnSpPr>
        <p:spPr>
          <a:xfrm flipV="1">
            <a:off x="8686800" y="304561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7766B92-3612-8688-C66F-0DEA64DAA785}"/>
              </a:ext>
            </a:extLst>
          </p:cNvPr>
          <p:cNvCxnSpPr>
            <a:cxnSpLocks/>
          </p:cNvCxnSpPr>
          <p:nvPr/>
        </p:nvCxnSpPr>
        <p:spPr>
          <a:xfrm flipV="1">
            <a:off x="8934450" y="304561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15EB8BB-8863-27C1-8B04-ED8AE9B19ADD}"/>
              </a:ext>
            </a:extLst>
          </p:cNvPr>
          <p:cNvSpPr txBox="1"/>
          <p:nvPr/>
        </p:nvSpPr>
        <p:spPr>
          <a:xfrm>
            <a:off x="9077325" y="3057525"/>
            <a:ext cx="134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Donor</a:t>
            </a:r>
            <a:endParaRPr lang="en-IN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022748D-0136-B56F-14C6-EA38D34428C0}"/>
              </a:ext>
            </a:extLst>
          </p:cNvPr>
          <p:cNvCxnSpPr>
            <a:cxnSpLocks/>
          </p:cNvCxnSpPr>
          <p:nvPr/>
        </p:nvCxnSpPr>
        <p:spPr>
          <a:xfrm>
            <a:off x="7534275" y="3214687"/>
            <a:ext cx="112395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321407D0-DC4A-59E7-539F-35A7E2F2B70C}"/>
              </a:ext>
            </a:extLst>
          </p:cNvPr>
          <p:cNvSpPr/>
          <p:nvPr/>
        </p:nvSpPr>
        <p:spPr>
          <a:xfrm>
            <a:off x="5772146" y="4057649"/>
            <a:ext cx="1762126" cy="69532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Respond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AAF697-3BCC-A56D-B2A3-73D7DFFBB025}"/>
              </a:ext>
            </a:extLst>
          </p:cNvPr>
          <p:cNvCxnSpPr/>
          <p:nvPr/>
        </p:nvCxnSpPr>
        <p:spPr>
          <a:xfrm>
            <a:off x="8677275" y="4629150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0B436EE-DC36-FAE6-ACAD-B023F31D8121}"/>
              </a:ext>
            </a:extLst>
          </p:cNvPr>
          <p:cNvCxnSpPr/>
          <p:nvPr/>
        </p:nvCxnSpPr>
        <p:spPr>
          <a:xfrm>
            <a:off x="8677275" y="4236244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8DA0B11-9C2B-41C0-CF3B-5D6743F0B89B}"/>
              </a:ext>
            </a:extLst>
          </p:cNvPr>
          <p:cNvCxnSpPr>
            <a:cxnSpLocks/>
          </p:cNvCxnSpPr>
          <p:nvPr/>
        </p:nvCxnSpPr>
        <p:spPr>
          <a:xfrm flipV="1">
            <a:off x="8677275" y="4236244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8259BC3-3153-C044-F7AE-145A80DFAF7C}"/>
              </a:ext>
            </a:extLst>
          </p:cNvPr>
          <p:cNvCxnSpPr>
            <a:cxnSpLocks/>
          </p:cNvCxnSpPr>
          <p:nvPr/>
        </p:nvCxnSpPr>
        <p:spPr>
          <a:xfrm flipV="1">
            <a:off x="8924925" y="4236244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0B83E47-BCD4-9EC9-0E76-010D153E0889}"/>
              </a:ext>
            </a:extLst>
          </p:cNvPr>
          <p:cNvSpPr txBox="1"/>
          <p:nvPr/>
        </p:nvSpPr>
        <p:spPr>
          <a:xfrm>
            <a:off x="9067800" y="4248150"/>
            <a:ext cx="134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Donor</a:t>
            </a:r>
            <a:endParaRPr lang="en-IN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9F13C08-B252-8A24-1BA2-AD5B59014B0C}"/>
              </a:ext>
            </a:extLst>
          </p:cNvPr>
          <p:cNvCxnSpPr>
            <a:cxnSpLocks/>
          </p:cNvCxnSpPr>
          <p:nvPr/>
        </p:nvCxnSpPr>
        <p:spPr>
          <a:xfrm>
            <a:off x="7524750" y="4405312"/>
            <a:ext cx="112395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D28699CD-B184-1E8B-CE13-C99272D060AD}"/>
              </a:ext>
            </a:extLst>
          </p:cNvPr>
          <p:cNvSpPr/>
          <p:nvPr/>
        </p:nvSpPr>
        <p:spPr>
          <a:xfrm>
            <a:off x="5743574" y="5210174"/>
            <a:ext cx="1790697" cy="69532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Register Camp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80AA6F6-603A-9D42-523B-32178666D155}"/>
              </a:ext>
            </a:extLst>
          </p:cNvPr>
          <p:cNvCxnSpPr/>
          <p:nvPr/>
        </p:nvCxnSpPr>
        <p:spPr>
          <a:xfrm>
            <a:off x="8724900" y="5781675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9BEAB3A-8AB5-33E7-EB4B-0B5FFBD977D8}"/>
              </a:ext>
            </a:extLst>
          </p:cNvPr>
          <p:cNvCxnSpPr/>
          <p:nvPr/>
        </p:nvCxnSpPr>
        <p:spPr>
          <a:xfrm>
            <a:off x="8724900" y="5388769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AAABE11-DDDB-2984-1293-937B09660A67}"/>
              </a:ext>
            </a:extLst>
          </p:cNvPr>
          <p:cNvCxnSpPr>
            <a:cxnSpLocks/>
          </p:cNvCxnSpPr>
          <p:nvPr/>
        </p:nvCxnSpPr>
        <p:spPr>
          <a:xfrm flipV="1">
            <a:off x="8724900" y="538876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387338E-7D90-F28A-A440-B73D57317EEA}"/>
              </a:ext>
            </a:extLst>
          </p:cNvPr>
          <p:cNvCxnSpPr>
            <a:cxnSpLocks/>
          </p:cNvCxnSpPr>
          <p:nvPr/>
        </p:nvCxnSpPr>
        <p:spPr>
          <a:xfrm flipV="1">
            <a:off x="8972550" y="538876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4B9000C-8081-E202-4BF3-CCFCDBB3ED30}"/>
              </a:ext>
            </a:extLst>
          </p:cNvPr>
          <p:cNvSpPr txBox="1"/>
          <p:nvPr/>
        </p:nvSpPr>
        <p:spPr>
          <a:xfrm>
            <a:off x="9115425" y="5400675"/>
            <a:ext cx="134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Donor</a:t>
            </a:r>
            <a:endParaRPr lang="en-IN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41877FE-0308-3CD7-E7C1-15CC4794131F}"/>
              </a:ext>
            </a:extLst>
          </p:cNvPr>
          <p:cNvCxnSpPr>
            <a:cxnSpLocks/>
          </p:cNvCxnSpPr>
          <p:nvPr/>
        </p:nvCxnSpPr>
        <p:spPr>
          <a:xfrm>
            <a:off x="7572375" y="5557837"/>
            <a:ext cx="112395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ADCB2E7-F065-C315-0753-094192A5E7B4}"/>
              </a:ext>
            </a:extLst>
          </p:cNvPr>
          <p:cNvCxnSpPr>
            <a:cxnSpLocks/>
            <a:stCxn id="4" idx="4"/>
          </p:cNvCxnSpPr>
          <p:nvPr/>
        </p:nvCxnSpPr>
        <p:spPr>
          <a:xfrm>
            <a:off x="4914900" y="2076449"/>
            <a:ext cx="0" cy="41719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3693309-BEFD-0538-59B4-503F33133B26}"/>
              </a:ext>
            </a:extLst>
          </p:cNvPr>
          <p:cNvCxnSpPr>
            <a:cxnSpLocks/>
          </p:cNvCxnSpPr>
          <p:nvPr/>
        </p:nvCxnSpPr>
        <p:spPr>
          <a:xfrm flipH="1">
            <a:off x="7419976" y="3367087"/>
            <a:ext cx="1238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05151B6-C0FC-F547-21BA-B46BA1957A53}"/>
              </a:ext>
            </a:extLst>
          </p:cNvPr>
          <p:cNvCxnSpPr>
            <a:cxnSpLocks/>
          </p:cNvCxnSpPr>
          <p:nvPr/>
        </p:nvCxnSpPr>
        <p:spPr>
          <a:xfrm flipH="1">
            <a:off x="7419976" y="4586287"/>
            <a:ext cx="1238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7D9CB37-7B42-A0E5-BC41-23330975C075}"/>
              </a:ext>
            </a:extLst>
          </p:cNvPr>
          <p:cNvCxnSpPr>
            <a:cxnSpLocks/>
          </p:cNvCxnSpPr>
          <p:nvPr/>
        </p:nvCxnSpPr>
        <p:spPr>
          <a:xfrm flipH="1">
            <a:off x="7467601" y="5738812"/>
            <a:ext cx="1238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998B011-A9B7-7E3E-F531-E5CA9D34007C}"/>
              </a:ext>
            </a:extLst>
          </p:cNvPr>
          <p:cNvCxnSpPr>
            <a:cxnSpLocks/>
            <a:endCxn id="30" idx="2"/>
          </p:cNvCxnSpPr>
          <p:nvPr/>
        </p:nvCxnSpPr>
        <p:spPr>
          <a:xfrm>
            <a:off x="4933950" y="3214686"/>
            <a:ext cx="77152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4833ACE-B4EA-5CA3-8239-8615100411F7}"/>
              </a:ext>
            </a:extLst>
          </p:cNvPr>
          <p:cNvCxnSpPr>
            <a:cxnSpLocks/>
            <a:endCxn id="37" idx="2"/>
          </p:cNvCxnSpPr>
          <p:nvPr/>
        </p:nvCxnSpPr>
        <p:spPr>
          <a:xfrm>
            <a:off x="4924426" y="4405312"/>
            <a:ext cx="8477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0F3FCDB-AA7E-6F00-F334-EC5FD17A0A1B}"/>
              </a:ext>
            </a:extLst>
          </p:cNvPr>
          <p:cNvCxnSpPr>
            <a:cxnSpLocks/>
          </p:cNvCxnSpPr>
          <p:nvPr/>
        </p:nvCxnSpPr>
        <p:spPr>
          <a:xfrm>
            <a:off x="4943475" y="5605461"/>
            <a:ext cx="77152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629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00840-C664-06A6-3122-EE437E550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069" y="103982"/>
            <a:ext cx="8753856" cy="132556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1(Continue)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9FCEB8-5313-FBB1-61C8-A89573C32907}"/>
              </a:ext>
            </a:extLst>
          </p:cNvPr>
          <p:cNvSpPr/>
          <p:nvPr/>
        </p:nvSpPr>
        <p:spPr>
          <a:xfrm>
            <a:off x="2009775" y="1571625"/>
            <a:ext cx="1190625" cy="33337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Admin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0B4B03C-564A-F5BF-3EB3-BDA605A2AD70}"/>
              </a:ext>
            </a:extLst>
          </p:cNvPr>
          <p:cNvSpPr/>
          <p:nvPr/>
        </p:nvSpPr>
        <p:spPr>
          <a:xfrm>
            <a:off x="4333875" y="1381124"/>
            <a:ext cx="1162050" cy="69532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Login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505658-CAE9-6766-745D-E4BD18F1170A}"/>
              </a:ext>
            </a:extLst>
          </p:cNvPr>
          <p:cNvCxnSpPr/>
          <p:nvPr/>
        </p:nvCxnSpPr>
        <p:spPr>
          <a:xfrm>
            <a:off x="6619875" y="1952625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5936B53-5F51-5B08-6A5A-354874EF9526}"/>
              </a:ext>
            </a:extLst>
          </p:cNvPr>
          <p:cNvCxnSpPr/>
          <p:nvPr/>
        </p:nvCxnSpPr>
        <p:spPr>
          <a:xfrm>
            <a:off x="6619875" y="1559719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8E3F1F-901A-5ECA-A413-BEDA5F73CBBF}"/>
              </a:ext>
            </a:extLst>
          </p:cNvPr>
          <p:cNvCxnSpPr>
            <a:cxnSpLocks/>
          </p:cNvCxnSpPr>
          <p:nvPr/>
        </p:nvCxnSpPr>
        <p:spPr>
          <a:xfrm flipV="1">
            <a:off x="6619875" y="155971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0A238E9-5D42-39AB-4CEE-4598EF9882D2}"/>
              </a:ext>
            </a:extLst>
          </p:cNvPr>
          <p:cNvCxnSpPr>
            <a:cxnSpLocks/>
          </p:cNvCxnSpPr>
          <p:nvPr/>
        </p:nvCxnSpPr>
        <p:spPr>
          <a:xfrm flipV="1">
            <a:off x="6867525" y="155971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2CD7D7E-42F2-5AED-C022-AB4AAA7E776C}"/>
              </a:ext>
            </a:extLst>
          </p:cNvPr>
          <p:cNvSpPr txBox="1"/>
          <p:nvPr/>
        </p:nvSpPr>
        <p:spPr>
          <a:xfrm>
            <a:off x="7010400" y="1571625"/>
            <a:ext cx="134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Admin_Db</a:t>
            </a:r>
            <a:endParaRPr lang="en-IN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DB96F69-E8D7-2C87-9C4B-31B5ABF0998E}"/>
              </a:ext>
            </a:extLst>
          </p:cNvPr>
          <p:cNvCxnSpPr>
            <a:stCxn id="3" idx="3"/>
            <a:endCxn id="4" idx="2"/>
          </p:cNvCxnSpPr>
          <p:nvPr/>
        </p:nvCxnSpPr>
        <p:spPr>
          <a:xfrm flipV="1">
            <a:off x="3200400" y="1728787"/>
            <a:ext cx="1133475" cy="9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06C4321-878E-9E12-1E2B-072A87214DD2}"/>
              </a:ext>
            </a:extLst>
          </p:cNvPr>
          <p:cNvCxnSpPr>
            <a:stCxn id="4" idx="6"/>
          </p:cNvCxnSpPr>
          <p:nvPr/>
        </p:nvCxnSpPr>
        <p:spPr>
          <a:xfrm>
            <a:off x="5495925" y="1728787"/>
            <a:ext cx="112395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7AB3E06-AB33-8BE5-EB15-265F32C60782}"/>
              </a:ext>
            </a:extLst>
          </p:cNvPr>
          <p:cNvSpPr/>
          <p:nvPr/>
        </p:nvSpPr>
        <p:spPr>
          <a:xfrm>
            <a:off x="5705475" y="2867024"/>
            <a:ext cx="1762126" cy="69532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View profile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B5F176-F779-A7A7-9FC4-46DC5F26955B}"/>
              </a:ext>
            </a:extLst>
          </p:cNvPr>
          <p:cNvCxnSpPr/>
          <p:nvPr/>
        </p:nvCxnSpPr>
        <p:spPr>
          <a:xfrm>
            <a:off x="8686800" y="3438525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3F26F9C-95E6-518A-D14E-71C808D3BE3A}"/>
              </a:ext>
            </a:extLst>
          </p:cNvPr>
          <p:cNvCxnSpPr/>
          <p:nvPr/>
        </p:nvCxnSpPr>
        <p:spPr>
          <a:xfrm>
            <a:off x="8686800" y="3045619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8096DDD-5B47-A403-41EC-8BCD9218B9D3}"/>
              </a:ext>
            </a:extLst>
          </p:cNvPr>
          <p:cNvCxnSpPr>
            <a:cxnSpLocks/>
          </p:cNvCxnSpPr>
          <p:nvPr/>
        </p:nvCxnSpPr>
        <p:spPr>
          <a:xfrm flipV="1">
            <a:off x="8686800" y="304561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7766B92-3612-8688-C66F-0DEA64DAA785}"/>
              </a:ext>
            </a:extLst>
          </p:cNvPr>
          <p:cNvCxnSpPr>
            <a:cxnSpLocks/>
          </p:cNvCxnSpPr>
          <p:nvPr/>
        </p:nvCxnSpPr>
        <p:spPr>
          <a:xfrm flipV="1">
            <a:off x="8934450" y="304561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15EB8BB-8863-27C1-8B04-ED8AE9B19ADD}"/>
              </a:ext>
            </a:extLst>
          </p:cNvPr>
          <p:cNvSpPr txBox="1"/>
          <p:nvPr/>
        </p:nvSpPr>
        <p:spPr>
          <a:xfrm>
            <a:off x="9077325" y="3057525"/>
            <a:ext cx="134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Admin</a:t>
            </a:r>
            <a:endParaRPr lang="en-IN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022748D-0136-B56F-14C6-EA38D34428C0}"/>
              </a:ext>
            </a:extLst>
          </p:cNvPr>
          <p:cNvCxnSpPr>
            <a:cxnSpLocks/>
          </p:cNvCxnSpPr>
          <p:nvPr/>
        </p:nvCxnSpPr>
        <p:spPr>
          <a:xfrm>
            <a:off x="7534275" y="3214687"/>
            <a:ext cx="112395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321407D0-DC4A-59E7-539F-35A7E2F2B70C}"/>
              </a:ext>
            </a:extLst>
          </p:cNvPr>
          <p:cNvSpPr/>
          <p:nvPr/>
        </p:nvSpPr>
        <p:spPr>
          <a:xfrm>
            <a:off x="5772146" y="4057649"/>
            <a:ext cx="1762126" cy="69532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Request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AAF697-3BCC-A56D-B2A3-73D7DFFBB025}"/>
              </a:ext>
            </a:extLst>
          </p:cNvPr>
          <p:cNvCxnSpPr/>
          <p:nvPr/>
        </p:nvCxnSpPr>
        <p:spPr>
          <a:xfrm>
            <a:off x="8677275" y="4629150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0B436EE-DC36-FAE6-ACAD-B023F31D8121}"/>
              </a:ext>
            </a:extLst>
          </p:cNvPr>
          <p:cNvCxnSpPr/>
          <p:nvPr/>
        </p:nvCxnSpPr>
        <p:spPr>
          <a:xfrm>
            <a:off x="8677275" y="4236244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8DA0B11-9C2B-41C0-CF3B-5D6743F0B89B}"/>
              </a:ext>
            </a:extLst>
          </p:cNvPr>
          <p:cNvCxnSpPr>
            <a:cxnSpLocks/>
          </p:cNvCxnSpPr>
          <p:nvPr/>
        </p:nvCxnSpPr>
        <p:spPr>
          <a:xfrm flipV="1">
            <a:off x="8677275" y="4236244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8259BC3-3153-C044-F7AE-145A80DFAF7C}"/>
              </a:ext>
            </a:extLst>
          </p:cNvPr>
          <p:cNvCxnSpPr>
            <a:cxnSpLocks/>
          </p:cNvCxnSpPr>
          <p:nvPr/>
        </p:nvCxnSpPr>
        <p:spPr>
          <a:xfrm flipV="1">
            <a:off x="8924925" y="4236244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0B83E47-BCD4-9EC9-0E76-010D153E0889}"/>
              </a:ext>
            </a:extLst>
          </p:cNvPr>
          <p:cNvSpPr txBox="1"/>
          <p:nvPr/>
        </p:nvSpPr>
        <p:spPr>
          <a:xfrm>
            <a:off x="9067800" y="4248150"/>
            <a:ext cx="134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Admin</a:t>
            </a:r>
            <a:endParaRPr lang="en-IN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9F13C08-B252-8A24-1BA2-AD5B59014B0C}"/>
              </a:ext>
            </a:extLst>
          </p:cNvPr>
          <p:cNvCxnSpPr>
            <a:cxnSpLocks/>
          </p:cNvCxnSpPr>
          <p:nvPr/>
        </p:nvCxnSpPr>
        <p:spPr>
          <a:xfrm>
            <a:off x="7524750" y="4405312"/>
            <a:ext cx="112395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D28699CD-B184-1E8B-CE13-C99272D060AD}"/>
              </a:ext>
            </a:extLst>
          </p:cNvPr>
          <p:cNvSpPr/>
          <p:nvPr/>
        </p:nvSpPr>
        <p:spPr>
          <a:xfrm>
            <a:off x="5743574" y="5210174"/>
            <a:ext cx="1790697" cy="69532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Conduct Camp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80AA6F6-603A-9D42-523B-32178666D155}"/>
              </a:ext>
            </a:extLst>
          </p:cNvPr>
          <p:cNvCxnSpPr/>
          <p:nvPr/>
        </p:nvCxnSpPr>
        <p:spPr>
          <a:xfrm>
            <a:off x="8724900" y="5781675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9BEAB3A-8AB5-33E7-EB4B-0B5FFBD977D8}"/>
              </a:ext>
            </a:extLst>
          </p:cNvPr>
          <p:cNvCxnSpPr/>
          <p:nvPr/>
        </p:nvCxnSpPr>
        <p:spPr>
          <a:xfrm>
            <a:off x="8724900" y="5388769"/>
            <a:ext cx="17335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AAABE11-DDDB-2984-1293-937B09660A67}"/>
              </a:ext>
            </a:extLst>
          </p:cNvPr>
          <p:cNvCxnSpPr>
            <a:cxnSpLocks/>
          </p:cNvCxnSpPr>
          <p:nvPr/>
        </p:nvCxnSpPr>
        <p:spPr>
          <a:xfrm flipV="1">
            <a:off x="8724900" y="538876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387338E-7D90-F28A-A440-B73D57317EEA}"/>
              </a:ext>
            </a:extLst>
          </p:cNvPr>
          <p:cNvCxnSpPr>
            <a:cxnSpLocks/>
          </p:cNvCxnSpPr>
          <p:nvPr/>
        </p:nvCxnSpPr>
        <p:spPr>
          <a:xfrm flipV="1">
            <a:off x="8972550" y="5388769"/>
            <a:ext cx="0" cy="392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4B9000C-8081-E202-4BF3-CCFCDBB3ED30}"/>
              </a:ext>
            </a:extLst>
          </p:cNvPr>
          <p:cNvSpPr txBox="1"/>
          <p:nvPr/>
        </p:nvSpPr>
        <p:spPr>
          <a:xfrm>
            <a:off x="9115425" y="5400675"/>
            <a:ext cx="134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Admin</a:t>
            </a:r>
            <a:endParaRPr lang="en-IN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41877FE-0308-3CD7-E7C1-15CC4794131F}"/>
              </a:ext>
            </a:extLst>
          </p:cNvPr>
          <p:cNvCxnSpPr>
            <a:cxnSpLocks/>
          </p:cNvCxnSpPr>
          <p:nvPr/>
        </p:nvCxnSpPr>
        <p:spPr>
          <a:xfrm>
            <a:off x="7572375" y="5557837"/>
            <a:ext cx="1123950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ADCB2E7-F065-C315-0753-094192A5E7B4}"/>
              </a:ext>
            </a:extLst>
          </p:cNvPr>
          <p:cNvCxnSpPr>
            <a:cxnSpLocks/>
            <a:stCxn id="4" idx="4"/>
          </p:cNvCxnSpPr>
          <p:nvPr/>
        </p:nvCxnSpPr>
        <p:spPr>
          <a:xfrm>
            <a:off x="4914900" y="2076449"/>
            <a:ext cx="0" cy="41719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3693309-BEFD-0538-59B4-503F33133B26}"/>
              </a:ext>
            </a:extLst>
          </p:cNvPr>
          <p:cNvCxnSpPr>
            <a:cxnSpLocks/>
          </p:cNvCxnSpPr>
          <p:nvPr/>
        </p:nvCxnSpPr>
        <p:spPr>
          <a:xfrm flipH="1">
            <a:off x="7419976" y="3367087"/>
            <a:ext cx="1238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05151B6-C0FC-F547-21BA-B46BA1957A53}"/>
              </a:ext>
            </a:extLst>
          </p:cNvPr>
          <p:cNvCxnSpPr>
            <a:cxnSpLocks/>
          </p:cNvCxnSpPr>
          <p:nvPr/>
        </p:nvCxnSpPr>
        <p:spPr>
          <a:xfrm flipH="1">
            <a:off x="7419976" y="4586287"/>
            <a:ext cx="1238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7D9CB37-7B42-A0E5-BC41-23330975C075}"/>
              </a:ext>
            </a:extLst>
          </p:cNvPr>
          <p:cNvCxnSpPr>
            <a:cxnSpLocks/>
          </p:cNvCxnSpPr>
          <p:nvPr/>
        </p:nvCxnSpPr>
        <p:spPr>
          <a:xfrm flipH="1">
            <a:off x="7467601" y="5738812"/>
            <a:ext cx="1238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998B011-A9B7-7E3E-F531-E5CA9D34007C}"/>
              </a:ext>
            </a:extLst>
          </p:cNvPr>
          <p:cNvCxnSpPr>
            <a:cxnSpLocks/>
            <a:endCxn id="30" idx="2"/>
          </p:cNvCxnSpPr>
          <p:nvPr/>
        </p:nvCxnSpPr>
        <p:spPr>
          <a:xfrm>
            <a:off x="4933950" y="3214686"/>
            <a:ext cx="77152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4833ACE-B4EA-5CA3-8239-8615100411F7}"/>
              </a:ext>
            </a:extLst>
          </p:cNvPr>
          <p:cNvCxnSpPr>
            <a:cxnSpLocks/>
            <a:endCxn id="37" idx="2"/>
          </p:cNvCxnSpPr>
          <p:nvPr/>
        </p:nvCxnSpPr>
        <p:spPr>
          <a:xfrm>
            <a:off x="4924426" y="4405312"/>
            <a:ext cx="8477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0F3FCDB-AA7E-6F00-F334-EC5FD17A0A1B}"/>
              </a:ext>
            </a:extLst>
          </p:cNvPr>
          <p:cNvCxnSpPr>
            <a:cxnSpLocks/>
          </p:cNvCxnSpPr>
          <p:nvPr/>
        </p:nvCxnSpPr>
        <p:spPr>
          <a:xfrm>
            <a:off x="4943475" y="5605461"/>
            <a:ext cx="77152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636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1E766-E41A-9133-EA23-7DED9409D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772" y="0"/>
            <a:ext cx="8753856" cy="1325563"/>
          </a:xfrm>
        </p:spPr>
        <p:txBody>
          <a:bodyPr/>
          <a:lstStyle/>
          <a:p>
            <a:r>
              <a:rPr lang="en-IN" sz="3200" b="1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Admin Collection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7BD10EF-A1CB-E4B4-26BA-D1BACEC3FA12}"/>
              </a:ext>
            </a:extLst>
          </p:cNvPr>
          <p:cNvSpPr/>
          <p:nvPr/>
        </p:nvSpPr>
        <p:spPr>
          <a:xfrm>
            <a:off x="1219198" y="1928812"/>
            <a:ext cx="4286250" cy="4681537"/>
          </a:xfrm>
          <a:prstGeom prst="round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_id: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(Primary Key),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email: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password: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H_name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appointments: [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id: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date: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name: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bloodGroup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status: String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}  ],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place: String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2D7F918-5F02-0087-2438-B8EEA1FD5BDA}"/>
              </a:ext>
            </a:extLst>
          </p:cNvPr>
          <p:cNvSpPr/>
          <p:nvPr/>
        </p:nvSpPr>
        <p:spPr>
          <a:xfrm>
            <a:off x="6686554" y="1928811"/>
            <a:ext cx="4286250" cy="468153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_id: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(Primary Key),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hospitalName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hospitalAddress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hospitalDistrict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patientId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phoneNumber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Number,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dateNeeded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bloodGroup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purpose: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responseId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21E031-C4A5-FD74-F021-41FEC8865B8F}"/>
              </a:ext>
            </a:extLst>
          </p:cNvPr>
          <p:cNvSpPr txBox="1"/>
          <p:nvPr/>
        </p:nvSpPr>
        <p:spPr>
          <a:xfrm>
            <a:off x="2476496" y="1284257"/>
            <a:ext cx="1771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Hospital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653D18-CE15-BEAB-3199-7673DD97BC4D}"/>
              </a:ext>
            </a:extLst>
          </p:cNvPr>
          <p:cNvSpPr txBox="1"/>
          <p:nvPr/>
        </p:nvSpPr>
        <p:spPr>
          <a:xfrm>
            <a:off x="7943852" y="1304910"/>
            <a:ext cx="1771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Request Model</a:t>
            </a:r>
          </a:p>
        </p:txBody>
      </p:sp>
    </p:spTree>
    <p:extLst>
      <p:ext uri="{BB962C8B-B14F-4D97-AF65-F5344CB8AC3E}">
        <p14:creationId xmlns:p14="http://schemas.microsoft.com/office/powerpoint/2010/main" val="3379049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1E766-E41A-9133-EA23-7DED9409D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772" y="-277812"/>
            <a:ext cx="8753856" cy="1325563"/>
          </a:xfrm>
        </p:spPr>
        <p:txBody>
          <a:bodyPr/>
          <a:lstStyle/>
          <a:p>
            <a:r>
              <a:rPr lang="en-IN" sz="3200" b="1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Admin Collection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7BD10EF-A1CB-E4B4-26BA-D1BACEC3FA12}"/>
              </a:ext>
            </a:extLst>
          </p:cNvPr>
          <p:cNvSpPr/>
          <p:nvPr/>
        </p:nvSpPr>
        <p:spPr>
          <a:xfrm>
            <a:off x="5981700" y="914400"/>
            <a:ext cx="4286250" cy="5705475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_id: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(Primary Key),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hospitalId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bloodInventory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'O+': [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id: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status: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expiryDate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Date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}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],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'Others': [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bloodGroup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id: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status: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expiryDate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Date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}]}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5CA379F2-430D-76CF-B5CD-EF2C5F60993D}"/>
              </a:ext>
            </a:extLst>
          </p:cNvPr>
          <p:cNvSpPr/>
          <p:nvPr/>
        </p:nvSpPr>
        <p:spPr>
          <a:xfrm>
            <a:off x="1704975" y="3038475"/>
            <a:ext cx="3295650" cy="9048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Hospital Inventory Model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7047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1E766-E41A-9133-EA23-7DED9409D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072" y="-79436"/>
            <a:ext cx="8753856" cy="1325563"/>
          </a:xfrm>
        </p:spPr>
        <p:txBody>
          <a:bodyPr/>
          <a:lstStyle/>
          <a:p>
            <a:r>
              <a:rPr lang="en-IN" sz="3200" b="1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Donor Collection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7BD10EF-A1CB-E4B4-26BA-D1BACEC3FA12}"/>
              </a:ext>
            </a:extLst>
          </p:cNvPr>
          <p:cNvSpPr/>
          <p:nvPr/>
        </p:nvSpPr>
        <p:spPr>
          <a:xfrm>
            <a:off x="1219196" y="1751042"/>
            <a:ext cx="4286252" cy="480215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_id: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(Primary Key),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name: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email: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phno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bloodGroup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password: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age: Number,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district: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donatedTimes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Number,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last_donate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weight: Number,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status: Number,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last_edit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Date,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image: String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2D7F918-5F02-0087-2438-B8EEA1FD5BDA}"/>
              </a:ext>
            </a:extLst>
          </p:cNvPr>
          <p:cNvSpPr/>
          <p:nvPr/>
        </p:nvSpPr>
        <p:spPr>
          <a:xfrm>
            <a:off x="6686554" y="1751041"/>
            <a:ext cx="4286250" cy="480215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_id: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(Primary Key),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date: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district: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phoneNumber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time: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place: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response: {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Morning: [String],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Afternoon: [String],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Evening: [String]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startTime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endTime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String,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campId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Number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21E031-C4A5-FD74-F021-41FEC8865B8F}"/>
              </a:ext>
            </a:extLst>
          </p:cNvPr>
          <p:cNvSpPr txBox="1"/>
          <p:nvPr/>
        </p:nvSpPr>
        <p:spPr>
          <a:xfrm>
            <a:off x="2476495" y="1246127"/>
            <a:ext cx="1771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Donor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653D18-CE15-BEAB-3199-7673DD97BC4D}"/>
              </a:ext>
            </a:extLst>
          </p:cNvPr>
          <p:cNvSpPr txBox="1"/>
          <p:nvPr/>
        </p:nvSpPr>
        <p:spPr>
          <a:xfrm>
            <a:off x="7943852" y="1246127"/>
            <a:ext cx="1771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Camp Model</a:t>
            </a:r>
          </a:p>
        </p:txBody>
      </p:sp>
    </p:spTree>
    <p:extLst>
      <p:ext uri="{BB962C8B-B14F-4D97-AF65-F5344CB8AC3E}">
        <p14:creationId xmlns:p14="http://schemas.microsoft.com/office/powerpoint/2010/main" val="3882663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1E766-E41A-9133-EA23-7DED9409D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272" y="118278"/>
            <a:ext cx="8753856" cy="1325563"/>
          </a:xfrm>
        </p:spPr>
        <p:txBody>
          <a:bodyPr>
            <a:normAutofit/>
          </a:bodyPr>
          <a:lstStyle/>
          <a:p>
            <a:r>
              <a:rPr lang="en-IN" sz="3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Forms Design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B8B38F-72E8-FAF5-4FD9-7E0A95391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4" y="1552121"/>
            <a:ext cx="5058251" cy="454021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9EFF91-77EE-AE7B-F4AE-F6BADC114F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453" y="1552120"/>
            <a:ext cx="4635121" cy="454021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698167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1144F99-6134-3A1C-B9B1-BD9B6C59A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667" y="1510515"/>
            <a:ext cx="5325777" cy="448070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9C85E6-7FA4-4A37-3703-8648A58DB0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608" y="1510515"/>
            <a:ext cx="3408247" cy="47042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7C72708-BA1F-A120-98F0-7F9B74921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272" y="118278"/>
            <a:ext cx="8753856" cy="1325563"/>
          </a:xfrm>
        </p:spPr>
        <p:txBody>
          <a:bodyPr>
            <a:normAutofit/>
          </a:bodyPr>
          <a:lstStyle/>
          <a:p>
            <a:r>
              <a:rPr lang="en-IN" sz="3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Forms Design</a:t>
            </a:r>
            <a:endParaRPr lang="en-IN" sz="3200" b="1" dirty="0">
              <a:solidFill>
                <a:schemeClr val="tx2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430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8A9E8-7842-095D-5740-568F4D5E4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OUTCOME OF THE PROJECT</a:t>
            </a:r>
            <a:endParaRPr lang="en-IN" sz="36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276D08-E122-1EA8-842B-DE5EF89534E2}"/>
              </a:ext>
            </a:extLst>
          </p:cNvPr>
          <p:cNvSpPr txBox="1"/>
          <p:nvPr/>
        </p:nvSpPr>
        <p:spPr>
          <a:xfrm>
            <a:off x="1060580" y="1690688"/>
            <a:ext cx="8753856" cy="37820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305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outcome of your "Blood Share Hub" project will be a </a:t>
            </a:r>
            <a:r>
              <a:rPr lang="en-US" b="1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web application </a:t>
            </a:r>
            <a:r>
              <a:rPr lang="en-US" b="0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that effectively bridges the gap between blood donors and hospital.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platform will streamline the blood donation process by providing hospital with a </a:t>
            </a:r>
            <a:r>
              <a:rPr lang="en-US" b="1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centralized system </a:t>
            </a:r>
            <a:r>
              <a:rPr lang="en-US" b="0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request blood donations and allowing donors to easily respond to these requests.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features such as </a:t>
            </a:r>
            <a:r>
              <a:rPr lang="en-US" b="1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notifications</a:t>
            </a:r>
            <a:r>
              <a:rPr lang="en-US" b="0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donor profiles, and hospital requests will enhance communication and coordination, ensuring timely and efficient blood donations.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305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Overall, the "Blood Share Hub" will play a crucial role in improving access to blood donations, saving lives, and supporting healthcare systems.</a:t>
            </a:r>
            <a:endParaRPr lang="en-US" dirty="0">
              <a:solidFill>
                <a:srgbClr val="00305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314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427" y="237483"/>
            <a:ext cx="8753856" cy="804863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References</a:t>
            </a:r>
            <a:endParaRPr lang="en-IN" sz="3600" dirty="0">
              <a:solidFill>
                <a:schemeClr val="tx2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C7A1F3-527A-8A06-D970-BB61A3F1065F}"/>
              </a:ext>
            </a:extLst>
          </p:cNvPr>
          <p:cNvSpPr txBox="1">
            <a:spLocks/>
          </p:cNvSpPr>
          <p:nvPr/>
        </p:nvSpPr>
        <p:spPr>
          <a:xfrm>
            <a:off x="509427" y="237483"/>
            <a:ext cx="8753856" cy="804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305C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</a:lstStyle>
          <a:p>
            <a:r>
              <a:rPr lang="en-IN" sz="3600" b="1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References</a:t>
            </a:r>
            <a:endParaRPr lang="en-IN" sz="36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4C9E4B-2C2C-3324-AAB9-C64FF06A42FF}"/>
              </a:ext>
            </a:extLst>
          </p:cNvPr>
          <p:cNvSpPr txBox="1"/>
          <p:nvPr/>
        </p:nvSpPr>
        <p:spPr>
          <a:xfrm>
            <a:off x="1596544" y="1760803"/>
            <a:ext cx="875385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https://www.w3schools.com/mongodb/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https://www.npmjs.com/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https://rb.gy/wqs1xp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92" y="257609"/>
            <a:ext cx="8753856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7222" y="1583172"/>
            <a:ext cx="9450485" cy="4669443"/>
          </a:xfrm>
        </p:spPr>
        <p:txBody>
          <a:bodyPr>
            <a:noAutofit/>
          </a:bodyPr>
          <a:lstStyle/>
          <a:p>
            <a:pPr algn="l">
              <a:buFont typeface="+mj-lt"/>
              <a:buAutoNum type="arabicPeriod"/>
            </a:pPr>
            <a:r>
              <a:rPr 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Facilitate Blood Donation: Enable hospital to easily request blood donations and allow donors to quickly respond to these requests, ensuring a steady supply of blood for patients in need.</a:t>
            </a:r>
          </a:p>
          <a:p>
            <a:pPr algn="l">
              <a:buFont typeface="+mj-lt"/>
              <a:buAutoNum type="arabicPeriod"/>
            </a:pPr>
            <a:r>
              <a:rPr 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Communication: Provide a platform for real-time communication between hospital and donors, ensuring that requests and responses are handled promptly and efficiently.</a:t>
            </a:r>
          </a:p>
          <a:p>
            <a:pPr algn="l">
              <a:buFont typeface="+mj-lt"/>
              <a:buAutoNum type="arabicPeriod"/>
            </a:pPr>
            <a:r>
              <a:rPr 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Interface: Create a user-friendly interface for both donors and hospital, making it easy to navigate and use the platform to request or donate blood.</a:t>
            </a:r>
          </a:p>
          <a:p>
            <a:pPr algn="l">
              <a:buFont typeface="+mj-lt"/>
              <a:buAutoNum type="arabicPeriod"/>
            </a:pPr>
            <a:r>
              <a:rPr 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 Timely Donations: Enable hospital to receive blood donations in a timely manner, reducing the risk of shortages and ensuring that patients receive the care they need.</a:t>
            </a:r>
          </a:p>
          <a:p>
            <a:pPr algn="l">
              <a:buFont typeface="+mj-lt"/>
              <a:buAutoNum type="arabicPeriod"/>
            </a:pPr>
            <a:r>
              <a:rPr 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Healthcare Systems: Support healthcare systems by providing a reliable and efficient platform for managing blood donations, ultimately saving lives and improving patient outcomes..</a:t>
            </a:r>
          </a:p>
          <a:p>
            <a:pPr algn="l">
              <a:buFont typeface="+mj-lt"/>
              <a:buAutoNum type="arabicPeriod"/>
            </a:pPr>
            <a:r>
              <a:rPr 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Promote Awareness: Raise awareness about the importance of blood donation and encourage more people to donate blood regularly, contributing to a sustainable supply of blood for healthcare systems.</a:t>
            </a:r>
          </a:p>
          <a:p>
            <a:pPr algn="l">
              <a:buFont typeface="+mj-lt"/>
              <a:buAutoNum type="arabicPeriod"/>
            </a:pPr>
            <a:r>
              <a:rPr 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Conducting Camps: Organize and conduct blood donation camps to encourage voluntary blood donations and increase awareness about the need for regular blood donations.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5"/>
    </mc:Choice>
    <mc:Fallback xmlns="">
      <p:transition spd="slow" advTm="103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2287"/>
            <a:ext cx="9823704" cy="4700588"/>
          </a:xfrm>
        </p:spPr>
        <p:txBody>
          <a:bodyPr>
            <a:normAutofit/>
          </a:bodyPr>
          <a:lstStyle/>
          <a:p>
            <a:pPr marL="742950" lvl="1" indent="-28575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"/>
              <a:tabLst>
                <a:tab pos="228600" algn="l"/>
              </a:tabLst>
            </a:pPr>
            <a:r>
              <a:rPr lang="en-US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Processor	: 12th Gen Intel(R) Core(TM) i5-1235U  1.30 GHz</a:t>
            </a:r>
          </a:p>
          <a:p>
            <a:pPr marL="742950" lvl="1" indent="-28575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"/>
              <a:tabLst>
                <a:tab pos="228600" algn="l"/>
              </a:tabLst>
            </a:pPr>
            <a:r>
              <a:rPr lang="en-US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Hard Disk	: 10 GB</a:t>
            </a:r>
            <a:endParaRPr lang="en-IN" dirty="0">
              <a:solidFill>
                <a:schemeClr val="tx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"/>
              <a:tabLst>
                <a:tab pos="228600" algn="l"/>
              </a:tabLst>
            </a:pPr>
            <a:r>
              <a:rPr lang="en-US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RAM       	: 500 GB</a:t>
            </a:r>
            <a:endParaRPr lang="en-IN" dirty="0">
              <a:solidFill>
                <a:schemeClr val="tx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0051D-674C-43CD-B33A-93FCECBFC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8753856" cy="1325563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</a:t>
            </a:r>
            <a:br>
              <a:rPr lang="en-IN" sz="25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5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C45F6-A2D9-4C7F-8E3C-FDA28A355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9867"/>
            <a:ext cx="9823704" cy="4351338"/>
          </a:xfrm>
        </p:spPr>
        <p:txBody>
          <a:bodyPr>
            <a:noAutofit/>
          </a:bodyPr>
          <a:lstStyle/>
          <a:p>
            <a:pPr marL="742950" lvl="1" indent="-28575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"/>
              <a:tabLst>
                <a:tab pos="228600" algn="l"/>
              </a:tabLst>
            </a:pPr>
            <a:r>
              <a:rPr lang="en-US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Operating System 	:Windows 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</a:t>
            </a:r>
            <a:endParaRPr lang="en-IN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"/>
              <a:tabLst>
                <a:tab pos="228600" algn="l"/>
              </a:tabLst>
            </a:pPr>
            <a:r>
              <a:rPr lang="en-US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Front End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r>
              <a:rPr lang="en-US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HBS, CSS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742950" lvl="1" indent="-28575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"/>
              <a:tabLst>
                <a:tab pos="228600" algn="l"/>
              </a:tabLst>
            </a:pPr>
            <a:r>
              <a:rPr lang="en-US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Back End		: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Node.js, Express</a:t>
            </a:r>
          </a:p>
          <a:p>
            <a:pPr marL="742950" lvl="1" indent="-28575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"/>
              <a:tabLst>
                <a:tab pos="228600" algn="l"/>
              </a:tabLst>
            </a:pPr>
            <a:r>
              <a:rPr lang="en-US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Database		:MongoDB</a:t>
            </a:r>
            <a:endParaRPr lang="en-IN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812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4553" y="141225"/>
            <a:ext cx="8753856" cy="1325563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EXISTING SYSTEM </a:t>
            </a:r>
            <a:br>
              <a:rPr lang="en-IN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4553" y="1253331"/>
            <a:ext cx="9537834" cy="4351338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Relies on </a:t>
            </a:r>
            <a:r>
              <a:rPr lang="en-US" sz="18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 processes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traditional communication, causing </a:t>
            </a:r>
            <a:r>
              <a:rPr lang="en-US" sz="18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delays in receiving blood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donations.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Difficulty in maintaining an up-to-date donor database, leading to </a:t>
            </a:r>
            <a:r>
              <a:rPr lang="en-US" sz="18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challenges in quickly identifying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suitable donors.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effective </a:t>
            </a:r>
            <a:r>
              <a:rPr lang="en-US" sz="18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and awareness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blood donation camps, resulting in low turnout and wasted resources.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Inefficient organization of blood donation </a:t>
            </a:r>
            <a:r>
              <a:rPr lang="en-US" sz="18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camps without proper promotion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 notification mechanisms.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sz="18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centralized platform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tracking the success of camps and following up with donors, impacting blood supply consistency.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5625"/>
            <a:ext cx="8753856" cy="682625"/>
          </a:xfrm>
        </p:spPr>
        <p:txBody>
          <a:bodyPr>
            <a:normAutofit fontScale="90000"/>
          </a:bodyPr>
          <a:lstStyle/>
          <a:p>
            <a:br>
              <a:rPr lang="en-IN" sz="240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4000" b="1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PROPOSED SYSTEM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2388" y="1253330"/>
            <a:ext cx="10030030" cy="5185569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will serve as a bridge between blood donors and hospital. It allows hospital to </a:t>
            </a: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send notifications when they require blood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donors can easily respond to these requests. </a:t>
            </a:r>
          </a:p>
          <a:p>
            <a:pPr algn="just">
              <a:lnSpc>
                <a:spcPct val="150000"/>
              </a:lnSpc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platform facilitates seamless </a:t>
            </a: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and coordination between donors and hospital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ensuring timely and efficient blood donations. </a:t>
            </a:r>
          </a:p>
          <a:p>
            <a:pPr algn="just">
              <a:lnSpc>
                <a:spcPct val="150000"/>
              </a:lnSpc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include </a:t>
            </a: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notifications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donor profiles, and </a:t>
            </a: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hospital requests, 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creating a user-friendly experience for both donors and hospital. </a:t>
            </a:r>
          </a:p>
          <a:p>
            <a:pPr algn="just">
              <a:lnSpc>
                <a:spcPct val="150000"/>
              </a:lnSpc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 can also </a:t>
            </a: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book appointments in hospitals. 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feature enhances the user experience by providing a convenient way to schedule blood donation appointments.</a:t>
            </a:r>
          </a:p>
          <a:p>
            <a:pPr algn="just">
              <a:lnSpc>
                <a:spcPct val="150000"/>
              </a:lnSpc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 can </a:t>
            </a: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where their donated blood 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used after donation, providing transparency and motivation for regular donations.</a:t>
            </a:r>
          </a:p>
          <a:p>
            <a:pPr algn="just">
              <a:lnSpc>
                <a:spcPct val="150000"/>
              </a:lnSpc>
            </a:pPr>
            <a:endParaRPr lang="en-US" sz="1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D7793-AFF7-A19E-A21B-898B2C8B6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lang="en-IN" sz="3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7650DE-B7F4-2C26-E7B5-B764A5330862}"/>
              </a:ext>
            </a:extLst>
          </p:cNvPr>
          <p:cNvSpPr txBox="1"/>
          <p:nvPr/>
        </p:nvSpPr>
        <p:spPr>
          <a:xfrm>
            <a:off x="3399452" y="1797784"/>
            <a:ext cx="5393095" cy="2345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Visit Profile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Request donor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Respond to request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Conduct blood camps</a:t>
            </a:r>
          </a:p>
        </p:txBody>
      </p:sp>
    </p:spTree>
    <p:extLst>
      <p:ext uri="{BB962C8B-B14F-4D97-AF65-F5344CB8AC3E}">
        <p14:creationId xmlns:p14="http://schemas.microsoft.com/office/powerpoint/2010/main" val="448357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7403-918F-761E-CC98-0FF95D081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MODULES</a:t>
            </a:r>
            <a:endParaRPr lang="en-IN" sz="36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A7C28-CD31-0B5C-A968-861B1052A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973" y="1509971"/>
            <a:ext cx="9472127" cy="3838057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Login Page: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Customer login: Lets users securely log in to their accounts, accessing personalized features and services.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Admin login: Provides access to the admin dashboard, allowing administrators to manage the website effectively.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IN" sz="18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Visit Profile: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IN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Donor profile: Displays donor information, including blood type, contact details, and donation history. Donors can update their profiles.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IN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Admin profile: Displays administrator information and allows admins to update donor profiles.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3684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D35A5-70B1-E9C5-032A-058C18991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940" y="133155"/>
            <a:ext cx="9900198" cy="5792756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8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Request Donor: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Donor request submission: Allows hospital to submit requests for blood donations, specifying the required blood type and quantity.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Donor matching: Matches donor profiles with the specified request criteria, aiding in quick donor selection and coordination.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Respond to Request: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Donor response form: Allows donors to respond to blood donation requests, indicating availability and willingness to donate.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Confirmation notification: Sends a confirmation to the hospital once a donor agrees to donate, providing contact information for coordination.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Conduct Blood Camps: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Camp organization: Lets administrators schedule and organize blood donation camps, specifying location, date, and time.</a:t>
            </a:r>
          </a:p>
          <a:p>
            <a:pPr marL="0" indent="0">
              <a:lnSpc>
                <a:spcPct val="150000"/>
              </a:lnSpc>
              <a:buNone/>
            </a:pP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24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833F2B39D0F444BA85DAFB6A789708" ma:contentTypeVersion="12" ma:contentTypeDescription="Create a new document." ma:contentTypeScope="" ma:versionID="17011cff02bf27c9d8939c98a4f90716">
  <xsd:schema xmlns:xsd="http://www.w3.org/2001/XMLSchema" xmlns:xs="http://www.w3.org/2001/XMLSchema" xmlns:p="http://schemas.microsoft.com/office/2006/metadata/properties" xmlns:ns3="4cdb95ef-47d3-4327-9667-cc14a6d6eee0" xmlns:ns4="2d7d0d79-ebdd-4e7f-ab60-5b743d057466" targetNamespace="http://schemas.microsoft.com/office/2006/metadata/properties" ma:root="true" ma:fieldsID="6d4baf639e7ab0c0a9280a4a5ebc72af" ns3:_="" ns4:_="">
    <xsd:import namespace="4cdb95ef-47d3-4327-9667-cc14a6d6eee0"/>
    <xsd:import namespace="2d7d0d79-ebdd-4e7f-ab60-5b743d05746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Tags" minOccurs="0"/>
                <xsd:element ref="ns3:MediaLengthInSeconds" minOccurs="0"/>
                <xsd:element ref="ns3:_activity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db95ef-47d3-4327-9667-cc14a6d6ee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7d0d79-ebdd-4e7f-ab60-5b743d057466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cdb95ef-47d3-4327-9667-cc14a6d6eee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B4AF9B-2CD4-43A8-91AA-15861C8972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db95ef-47d3-4327-9667-cc14a6d6eee0"/>
    <ds:schemaRef ds:uri="2d7d0d79-ebdd-4e7f-ab60-5b743d0574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8AD4D97-AD6E-467F-BE6C-D56F97E26FCF}">
  <ds:schemaRefs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4cdb95ef-47d3-4327-9667-cc14a6d6eee0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2d7d0d79-ebdd-4e7f-ab60-5b743d057466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DE27104-B97D-4353-8930-7B8F7DF1F87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1624</TotalTime>
  <Words>1255</Words>
  <Application>Microsoft Office PowerPoint</Application>
  <PresentationFormat>Widescreen</PresentationFormat>
  <Paragraphs>180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Calibri</vt:lpstr>
      <vt:lpstr>Segoe UI</vt:lpstr>
      <vt:lpstr>Arial</vt:lpstr>
      <vt:lpstr>Montserrat</vt:lpstr>
      <vt:lpstr>Wingdings</vt:lpstr>
      <vt:lpstr>Times New Roman</vt:lpstr>
      <vt:lpstr>Office Theme</vt:lpstr>
      <vt:lpstr>1_Office Theme</vt:lpstr>
      <vt:lpstr>Blood Share  Hub</vt:lpstr>
      <vt:lpstr>OBJECTIVES</vt:lpstr>
      <vt:lpstr>HARDWARE REQUIREMENT</vt:lpstr>
      <vt:lpstr>SOFTWARE REQUIREMENT </vt:lpstr>
      <vt:lpstr>EXISTING SYSTEM  </vt:lpstr>
      <vt:lpstr> PROPOSED SYSTEM </vt:lpstr>
      <vt:lpstr>MODULES</vt:lpstr>
      <vt:lpstr>MODULES</vt:lpstr>
      <vt:lpstr>PowerPoint Presentation</vt:lpstr>
      <vt:lpstr>PowerPoint Presentation</vt:lpstr>
      <vt:lpstr>Level 1</vt:lpstr>
      <vt:lpstr>Level 1(Continue)</vt:lpstr>
      <vt:lpstr>Admin Collection</vt:lpstr>
      <vt:lpstr>Admin Collection</vt:lpstr>
      <vt:lpstr>Donor Collection</vt:lpstr>
      <vt:lpstr>Forms Design</vt:lpstr>
      <vt:lpstr>Forms Design</vt:lpstr>
      <vt:lpstr>OUTCOME OF THE PROJECT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U17AUE0005-AUTOMOTIVE COMPONENTS MANUFACTURING</dc:title>
  <dc:creator>JOHN ALEXIS S</dc:creator>
  <cp:lastModifiedBy>Sriram S  23MCA058</cp:lastModifiedBy>
  <cp:revision>992</cp:revision>
  <dcterms:created xsi:type="dcterms:W3CDTF">2020-08-23T18:19:00Z</dcterms:created>
  <dcterms:modified xsi:type="dcterms:W3CDTF">2024-04-25T16:34:19Z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0x01010010833F2B39D0F444BA85DAFB6A789708</vt:lpwstr>
  </property>
  <property fmtid="{D5CDD505-2E9C-101B-9397-08002B2CF9AE}" pid="3" name="ICV">
    <vt:lpwstr>85AE4B13DC774DBCA9D74BA562A733E8</vt:lpwstr>
  </property>
  <property fmtid="{D5CDD505-2E9C-101B-9397-08002B2CF9AE}" pid="4" name="KSOProductBuildVer">
    <vt:lpwstr>1033-11.2.0.11029</vt:lpwstr>
  </property>
</Properties>
</file>